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301" r:id="rId3"/>
    <p:sldId id="293" r:id="rId4"/>
    <p:sldId id="257" r:id="rId5"/>
    <p:sldId id="291" r:id="rId6"/>
    <p:sldId id="304" r:id="rId7"/>
    <p:sldId id="302" r:id="rId8"/>
    <p:sldId id="303" r:id="rId9"/>
    <p:sldId id="276" r:id="rId10"/>
    <p:sldId id="297" r:id="rId11"/>
    <p:sldId id="300" r:id="rId12"/>
    <p:sldId id="305" r:id="rId13"/>
    <p:sldId id="275" r:id="rId14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80936" autoAdjust="0"/>
  </p:normalViewPr>
  <p:slideViewPr>
    <p:cSldViewPr>
      <p:cViewPr varScale="1">
        <p:scale>
          <a:sx n="80" d="100"/>
          <a:sy n="80" d="100"/>
        </p:scale>
        <p:origin x="1992" y="4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smussen, Lars [Global IT]" userId="feedad53-f20f-4978-b825-bf448eca5ebc" providerId="ADAL" clId="{D9DC9470-CC79-4AA6-8D0D-2162F63AA195}"/>
    <pc:docChg chg="undo custSel modSld">
      <pc:chgData name="Rasmussen, Lars [Global IT]" userId="feedad53-f20f-4978-b825-bf448eca5ebc" providerId="ADAL" clId="{D9DC9470-CC79-4AA6-8D0D-2162F63AA195}" dt="2019-12-10T22:56:13.567" v="3" actId="1038"/>
      <pc:docMkLst>
        <pc:docMk/>
      </pc:docMkLst>
      <pc:sldChg chg="modSp">
        <pc:chgData name="Rasmussen, Lars [Global IT]" userId="feedad53-f20f-4978-b825-bf448eca5ebc" providerId="ADAL" clId="{D9DC9470-CC79-4AA6-8D0D-2162F63AA195}" dt="2019-12-10T22:56:13.567" v="3" actId="1038"/>
        <pc:sldMkLst>
          <pc:docMk/>
          <pc:sldMk cId="2347309983" sldId="300"/>
        </pc:sldMkLst>
        <pc:spChg chg="mod">
          <ac:chgData name="Rasmussen, Lars [Global IT]" userId="feedad53-f20f-4978-b825-bf448eca5ebc" providerId="ADAL" clId="{D9DC9470-CC79-4AA6-8D0D-2162F63AA195}" dt="2019-12-10T22:56:13.567" v="3" actId="1038"/>
          <ac:spMkLst>
            <pc:docMk/>
            <pc:sldMk cId="2347309983" sldId="300"/>
            <ac:spMk id="3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11202-E7A9-4F2D-954B-584342F47A7D}" type="datetimeFigureOut">
              <a:rPr lang="en-US" smtClean="0"/>
              <a:t>12/10/2019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44795-E38C-40A5-BC67-1687ED246C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101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4856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791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Questions?</a:t>
            </a:r>
            <a:br>
              <a:rPr lang="en-US" sz="1200" dirty="0"/>
            </a:br>
            <a:r>
              <a:rPr lang="en-US" sz="1200" dirty="0"/>
              <a:t>Experiences?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9570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automation of operational processes w/PowerShell</a:t>
            </a:r>
          </a:p>
          <a:p>
            <a:r>
              <a:rPr lang="en-US" dirty="0"/>
              <a:t>Yes, I am a St Louis Cardinals fan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84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Systems</a:t>
            </a:r>
            <a:r>
              <a:rPr lang="en-US" sz="1200" b="0" i="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made up of lots of pieces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56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6867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481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9535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82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58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44795-E38C-40A5-BC67-1687ED246CB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0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Title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973" y="1964267"/>
            <a:ext cx="5714228" cy="2421464"/>
          </a:xfrm>
        </p:spPr>
        <p:txBody>
          <a:bodyPr anchor="b">
            <a:normAutofit/>
          </a:bodyPr>
          <a:lstStyle>
            <a:lvl1pPr algn="r">
              <a:defRPr sz="4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43973" y="4385733"/>
            <a:ext cx="5714228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52311" y="5870576"/>
            <a:ext cx="1212173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43973" y="5870576"/>
            <a:ext cx="3932137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40685" y="5870576"/>
            <a:ext cx="417516" cy="377825"/>
          </a:xfrm>
        </p:spPr>
        <p:txBody>
          <a:bodyPr/>
          <a:lstStyle/>
          <a:p>
            <a:fld id="{3524126C-653D-4C10-BAC5-6F4C8233D3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19883"/>
      </p:ext>
    </p:extLst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4732865"/>
            <a:ext cx="7772400" cy="566738"/>
          </a:xfrm>
        </p:spPr>
        <p:txBody>
          <a:bodyPr anchor="b">
            <a:normAutofit/>
          </a:bodyPr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4401" y="932112"/>
            <a:ext cx="6858000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5299603"/>
            <a:ext cx="77724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75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609602"/>
            <a:ext cx="7772399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2" y="4343400"/>
            <a:ext cx="7772399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30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988671" y="3352800"/>
            <a:ext cx="6876133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2266" y="4343400"/>
            <a:ext cx="77724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6800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3291648"/>
            <a:ext cx="7772401" cy="1468800"/>
          </a:xfrm>
        </p:spPr>
        <p:txBody>
          <a:bodyPr anchor="b">
            <a:normAutofit/>
          </a:bodyPr>
          <a:lstStyle>
            <a:lvl1pPr algn="l">
              <a:defRPr sz="2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60448"/>
            <a:ext cx="7772402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489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796" y="718114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735800" y="2751671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9115" y="609602"/>
            <a:ext cx="7091297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3886200"/>
            <a:ext cx="7772401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775200"/>
            <a:ext cx="7772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712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440" y="609602"/>
            <a:ext cx="7772401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800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64440" y="3505200"/>
            <a:ext cx="7772401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0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439" y="4343400"/>
            <a:ext cx="7772401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537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024E3-3575-45CF-BBE2-C2F41A796B0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251336"/>
      </p:ext>
    </p:extLst>
  </p:cSld>
  <p:clrMapOvr>
    <a:masterClrMapping/>
  </p:clrMapOvr>
  <p:transition>
    <p:fade thruBlk="1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2978" y="609600"/>
            <a:ext cx="1676621" cy="5181601"/>
          </a:xfrm>
        </p:spPr>
        <p:txBody>
          <a:bodyPr vert="eaVer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990184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E6E1AE-8552-4CA1-B57D-D975D51EC4C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99523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1DFDB7-C46F-49CC-B7A1-D4E47EA9A7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79725"/>
      </p:ext>
    </p:extLst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3308581"/>
            <a:ext cx="77724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4777381"/>
            <a:ext cx="777240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1090E-7067-4FCA-842F-0A0195CAEAE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532168"/>
      </p:ext>
    </p:extLst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1" y="2142068"/>
            <a:ext cx="3813048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6553" y="2142068"/>
            <a:ext cx="3813048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D1020-01B8-406A-9E92-62F3C3D00E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141631"/>
      </p:ext>
    </p:extLst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480" y="2218267"/>
            <a:ext cx="354060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1120" y="2218267"/>
            <a:ext cx="35184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6552" y="2870201"/>
            <a:ext cx="3813048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4CE7D-51D6-4F7A-B839-4A7363E49DD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957"/>
      </p:ext>
    </p:extLst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609601"/>
            <a:ext cx="7772400" cy="1456267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D94FB-2994-4C4A-805D-6121F2A03CD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88446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1F126-0792-497A-92D3-2693C779023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43973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18" y="1557868"/>
            <a:ext cx="2862910" cy="1439332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6144" y="609601"/>
            <a:ext cx="4627975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1718" y="2997200"/>
            <a:ext cx="2862910" cy="184573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AC038E-13EE-41A9-89A0-817CCDEF67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668952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S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6" y="0"/>
            <a:ext cx="91186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128" y="1735672"/>
            <a:ext cx="4097204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29200" y="914400"/>
            <a:ext cx="3200400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1600" dirty="0"/>
            </a:lvl1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2128" y="3107272"/>
            <a:ext cx="4097204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1F980-DABE-4C5B-B0B1-83E7E849FC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302765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09601"/>
            <a:ext cx="7772400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142068"/>
            <a:ext cx="7772400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23712" y="5870576"/>
            <a:ext cx="1212173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5870576"/>
            <a:ext cx="5990311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12085" y="5870576"/>
            <a:ext cx="417516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AD3576A-B475-43C7-B3B0-C8338527703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53231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>
    <p:fade thruBlk="1"/>
  </p:transition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hyperlink" Target="https://docs.microsoft.com/en-us/sql/database-engine/availability-groups/windows/always-on-availability-groups-sql-server?view=sql-server-ver15#TermsAndDefinition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85801"/>
            <a:ext cx="8763000" cy="3276600"/>
          </a:xfrm>
        </p:spPr>
        <p:txBody>
          <a:bodyPr>
            <a:noAutofit/>
          </a:bodyPr>
          <a:lstStyle/>
          <a:p>
            <a:r>
              <a:rPr lang="en-US" sz="4800" dirty="0"/>
              <a:t>Building Always On Availability Groups Using PowerShell</a:t>
            </a:r>
          </a:p>
        </p:txBody>
      </p:sp>
    </p:spTree>
    <p:extLst>
      <p:ext uri="{BB962C8B-B14F-4D97-AF65-F5344CB8AC3E}">
        <p14:creationId xmlns:p14="http://schemas.microsoft.com/office/powerpoint/2010/main" val="4150959859"/>
      </p:ext>
    </p:extLst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blipFill>
            <a:blip r:embed="rId3"/>
            <a:stretch/>
          </a:blipFill>
          <a:ln>
            <a:noFill/>
          </a:ln>
          <a:effectLst/>
        </p:spPr>
      </p:sp>
      <p:pic>
        <p:nvPicPr>
          <p:cNvPr id="9" name="Picture 8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9091" t="32115" r="1" b="8737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pic>
        <p:nvPicPr>
          <p:cNvPr id="10" name="Picture 9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grpSp>
        <p:nvGrpSpPr>
          <p:cNvPr id="11" name="Group 10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284130" y="1117600"/>
            <a:ext cx="5873774" cy="5740399"/>
            <a:chOff x="5281603" y="104899"/>
            <a:chExt cx="6927331" cy="6770034"/>
          </a:xfrm>
        </p:grpSpPr>
        <p:sp>
          <p:nvSpPr>
            <p:cNvPr id="12" name="Freeform 5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White">
            <a:xfrm>
              <a:off x="5827529" y="660400"/>
              <a:ext cx="6381405" cy="6214533"/>
            </a:xfrm>
            <a:custGeom>
              <a:avLst/>
              <a:gdLst>
                <a:gd name="T0" fmla="*/ 1333 w 1333"/>
                <a:gd name="T1" fmla="*/ 1031 h 1298"/>
                <a:gd name="T2" fmla="*/ 1333 w 1333"/>
                <a:gd name="T3" fmla="*/ 380 h 1298"/>
                <a:gd name="T4" fmla="*/ 706 w 1333"/>
                <a:gd name="T5" fmla="*/ 0 h 1298"/>
                <a:gd name="T6" fmla="*/ 0 w 1333"/>
                <a:gd name="T7" fmla="*/ 706 h 1298"/>
                <a:gd name="T8" fmla="*/ 323 w 1333"/>
                <a:gd name="T9" fmla="*/ 1298 h 1298"/>
                <a:gd name="T10" fmla="*/ 1090 w 1333"/>
                <a:gd name="T11" fmla="*/ 1298 h 1298"/>
                <a:gd name="T12" fmla="*/ 1333 w 1333"/>
                <a:gd name="T13" fmla="*/ 1031 h 1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3" h="1298">
                  <a:moveTo>
                    <a:pt x="1333" y="1031"/>
                  </a:moveTo>
                  <a:cubicBezTo>
                    <a:pt x="1333" y="380"/>
                    <a:pt x="1333" y="380"/>
                    <a:pt x="1333" y="380"/>
                  </a:cubicBezTo>
                  <a:cubicBezTo>
                    <a:pt x="1215" y="154"/>
                    <a:pt x="979" y="0"/>
                    <a:pt x="706" y="0"/>
                  </a:cubicBezTo>
                  <a:cubicBezTo>
                    <a:pt x="317" y="0"/>
                    <a:pt x="0" y="316"/>
                    <a:pt x="0" y="706"/>
                  </a:cubicBezTo>
                  <a:cubicBezTo>
                    <a:pt x="0" y="954"/>
                    <a:pt x="129" y="1172"/>
                    <a:pt x="323" y="1298"/>
                  </a:cubicBezTo>
                  <a:cubicBezTo>
                    <a:pt x="1090" y="1298"/>
                    <a:pt x="1090" y="1298"/>
                    <a:pt x="1090" y="1298"/>
                  </a:cubicBezTo>
                  <a:cubicBezTo>
                    <a:pt x="1193" y="1232"/>
                    <a:pt x="1276" y="1140"/>
                    <a:pt x="1333" y="1031"/>
                  </a:cubicBezTo>
                  <a:close/>
                </a:path>
              </a:pathLst>
            </a:custGeom>
            <a:solidFill>
              <a:schemeClr val="bg1">
                <a:alpha val="65000"/>
              </a:schemeClr>
            </a:solidFill>
            <a:ln w="50800" cap="sq" cmpd="dbl">
              <a:gradFill flip="none" rotWithShape="1">
                <a:gsLst>
                  <a:gs pos="0">
                    <a:srgbClr val="FFFFFF"/>
                  </a:gs>
                  <a:gs pos="100000">
                    <a:schemeClr val="tx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  <a:miter lim="800000"/>
            </a:ln>
            <a:effectLst>
              <a:outerShdw blurRad="254000" algn="tl" rotWithShape="0">
                <a:srgbClr val="000000">
                  <a:alpha val="43000"/>
                </a:srgbClr>
              </a:outerShdw>
            </a:effectLst>
          </p:spPr>
          <p:txBody>
            <a:bodyPr vert="horz" lIns="91440" tIns="45720" rIns="91440" bIns="45720" rtlCol="0" anchor="t">
              <a:normAutofit/>
            </a:bodyPr>
            <a:lstStyle/>
            <a:p>
              <a:pPr algn="ctr">
                <a:spcAft>
                  <a:spcPts val="1000"/>
                </a:spcAft>
                <a:buClr>
                  <a:schemeClr val="tx1"/>
                </a:buClr>
                <a:buSzPct val="100000"/>
                <a:buFont typeface="Arial"/>
                <a:buNone/>
              </a:pPr>
              <a:endParaRPr lang="en-US" sz="1600" cap="all"/>
            </a:p>
          </p:txBody>
        </p:sp>
        <p:sp>
          <p:nvSpPr>
            <p:cNvPr id="13" name="Freeform 124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41961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4" name="Group 13"/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5" name="Straight Connector 1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extBox 1"/>
          <p:cNvSpPr txBox="1"/>
          <p:nvPr/>
        </p:nvSpPr>
        <p:spPr>
          <a:xfrm>
            <a:off x="4854242" y="3400828"/>
            <a:ext cx="2688243" cy="209063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 algn="r" defTabSz="457200" eaLnBrk="1" hangingPunct="1"/>
            <a:r>
              <a:rPr lang="en-US" sz="4400" cap="all" dirty="0" err="1">
                <a:ln w="3175" cmpd="sng">
                  <a:noFill/>
                </a:ln>
                <a:latin typeface="+mj-lt"/>
                <a:ea typeface="+mj-ea"/>
                <a:cs typeface="+mj-cs"/>
              </a:rPr>
              <a:t>Gotchas</a:t>
            </a:r>
            <a:r>
              <a:rPr lang="en-US" sz="4400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, potential dangers…</a:t>
            </a:r>
          </a:p>
        </p:txBody>
      </p:sp>
    </p:spTree>
    <p:extLst>
      <p:ext uri="{BB962C8B-B14F-4D97-AF65-F5344CB8AC3E}">
        <p14:creationId xmlns:p14="http://schemas.microsoft.com/office/powerpoint/2010/main" val="2060466824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blipFill>
            <a:blip r:embed="rId3"/>
            <a:stretch/>
          </a:blipFill>
          <a:ln>
            <a:noFill/>
          </a:ln>
          <a:effectLst/>
        </p:spPr>
      </p:sp>
      <p:pic>
        <p:nvPicPr>
          <p:cNvPr id="6" name="Picture 5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7" name="Freeform 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3747028" y="1588617"/>
            <a:ext cx="5410876" cy="526938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2">
              <a:alpha val="75000"/>
            </a:schemeClr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>
              <a:solidFill>
                <a:schemeClr val="bg2">
                  <a:lumMod val="75000"/>
                </a:schemeClr>
              </a:solidFill>
            </a:endParaRPr>
          </a:p>
        </p:txBody>
      </p:sp>
      <p:pic>
        <p:nvPicPr>
          <p:cNvPr id="89" name="Picture 8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050380" y="-295525"/>
            <a:ext cx="15547180" cy="7649213"/>
          </a:xfrm>
          <a:prstGeom prst="rect">
            <a:avLst/>
          </a:prstGeom>
        </p:spPr>
      </p:pic>
      <p:sp>
        <p:nvSpPr>
          <p:cNvPr id="8" name="Freeform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84130" y="1117600"/>
            <a:ext cx="5847813" cy="5092134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83196" y="1309738"/>
            <a:ext cx="5661015" cy="4439054"/>
            <a:chOff x="5516018" y="331504"/>
            <a:chExt cx="6675982" cy="5235326"/>
          </a:xfrm>
        </p:grpSpPr>
        <p:cxnSp>
          <p:nvCxnSpPr>
            <p:cNvPr id="10" name="Straight Connector 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8" name="Picture 87"/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397750" cy="68580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-1584749" y="-903030"/>
            <a:ext cx="4195523" cy="4179630"/>
          </a:xfrm>
          <a:prstGeom prst="ellipse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-116240" y="-76200"/>
            <a:ext cx="2478440" cy="2590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457200" eaLnBrk="1" hangingPunct="1"/>
            <a: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Happy </a:t>
            </a:r>
            <a:b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4000" b="1" cap="all" dirty="0">
                <a:ln w="3175" cmpd="sng">
                  <a:noFill/>
                </a:ln>
                <a:solidFill>
                  <a:schemeClr val="bg2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because HIGHLY AVAILABLE!</a:t>
            </a:r>
          </a:p>
        </p:txBody>
      </p:sp>
    </p:spTree>
    <p:extLst>
      <p:ext uri="{BB962C8B-B14F-4D97-AF65-F5344CB8AC3E}">
        <p14:creationId xmlns:p14="http://schemas.microsoft.com/office/powerpoint/2010/main" val="2347309983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pPr algn="ctr"/>
            <a:br>
              <a:rPr lang="en-US" sz="6000" dirty="0"/>
            </a:br>
            <a:r>
              <a:rPr lang="en-US" sz="6000" dirty="0"/>
              <a:t>Scripts posted at:</a:t>
            </a:r>
            <a:br>
              <a:rPr lang="en-US" sz="6000" dirty="0"/>
            </a:br>
            <a:endParaRPr lang="en-US" sz="4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F47D63-C49E-4297-8CE1-9B0D1A75A03E}"/>
              </a:ext>
            </a:extLst>
          </p:cNvPr>
          <p:cNvSpPr txBox="1"/>
          <p:nvPr/>
        </p:nvSpPr>
        <p:spPr>
          <a:xfrm>
            <a:off x="304800" y="3581400"/>
            <a:ext cx="853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00"/>
                </a:solidFill>
              </a:rPr>
              <a:t>github.co</a:t>
            </a:r>
            <a:r>
              <a:rPr lang="en-US" sz="4800" spc="300" dirty="0">
                <a:solidFill>
                  <a:srgbClr val="FFFF00"/>
                </a:solidFill>
              </a:rPr>
              <a:t>m/</a:t>
            </a:r>
            <a:r>
              <a:rPr lang="en-US" sz="4800" spc="300" dirty="0" err="1">
                <a:solidFill>
                  <a:srgbClr val="FFFF00"/>
                </a:solidFill>
              </a:rPr>
              <a:t>n</a:t>
            </a:r>
            <a:r>
              <a:rPr lang="en-US" sz="4800" dirty="0" err="1">
                <a:solidFill>
                  <a:srgbClr val="FFFF00"/>
                </a:solidFill>
              </a:rPr>
              <a:t>anoDB</a:t>
            </a:r>
            <a:r>
              <a:rPr lang="en-US" sz="4800" spc="600" dirty="0" err="1">
                <a:solidFill>
                  <a:srgbClr val="FFFF00"/>
                </a:solidFill>
              </a:rPr>
              <a:t>A</a:t>
            </a:r>
            <a:r>
              <a:rPr lang="en-US" sz="4800" spc="600" dirty="0">
                <a:solidFill>
                  <a:srgbClr val="FFFF00"/>
                </a:solidFill>
              </a:rPr>
              <a:t>/</a:t>
            </a:r>
            <a:r>
              <a:rPr lang="en-US" sz="4800" dirty="0">
                <a:solidFill>
                  <a:srgbClr val="FFFF00"/>
                </a:solidFill>
              </a:rPr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2562832461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r>
              <a:rPr lang="en-US" sz="8000" dirty="0"/>
              <a:t>	Thank YOU!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8F0996F-1FBA-479F-A414-0A66B10B3BD3}"/>
              </a:ext>
            </a:extLst>
          </p:cNvPr>
          <p:cNvSpPr/>
          <p:nvPr/>
        </p:nvSpPr>
        <p:spPr>
          <a:xfrm>
            <a:off x="1905000" y="3429000"/>
            <a:ext cx="4572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Twitter: </a:t>
            </a:r>
            <a:r>
              <a:rPr lang="en-US" sz="3200" dirty="0"/>
              <a:t>@</a:t>
            </a:r>
            <a:r>
              <a:rPr lang="en-US" sz="3200" dirty="0" err="1"/>
              <a:t>nanoDBA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 err="1"/>
              <a:t>Lars.Rasmussen</a:t>
            </a:r>
            <a:r>
              <a:rPr lang="en-US" sz="2400" dirty="0"/>
              <a:t> @ gmail.com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EDF02A-57DB-49A5-B80B-D74ED5B8157E}"/>
              </a:ext>
            </a:extLst>
          </p:cNvPr>
          <p:cNvSpPr txBox="1"/>
          <p:nvPr/>
        </p:nvSpPr>
        <p:spPr>
          <a:xfrm>
            <a:off x="304800" y="838200"/>
            <a:ext cx="853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00"/>
                </a:solidFill>
              </a:rPr>
              <a:t>github.co</a:t>
            </a:r>
            <a:r>
              <a:rPr lang="en-US" sz="4800" spc="300" dirty="0">
                <a:solidFill>
                  <a:srgbClr val="FFFF00"/>
                </a:solidFill>
              </a:rPr>
              <a:t>m/</a:t>
            </a:r>
            <a:r>
              <a:rPr lang="en-US" sz="4800" spc="300" dirty="0" err="1">
                <a:solidFill>
                  <a:srgbClr val="FFFF00"/>
                </a:solidFill>
              </a:rPr>
              <a:t>n</a:t>
            </a:r>
            <a:r>
              <a:rPr lang="en-US" sz="4800" dirty="0" err="1">
                <a:solidFill>
                  <a:srgbClr val="FFFF00"/>
                </a:solidFill>
              </a:rPr>
              <a:t>anoDB</a:t>
            </a:r>
            <a:r>
              <a:rPr lang="en-US" sz="4800" spc="600" dirty="0" err="1">
                <a:solidFill>
                  <a:srgbClr val="FFFF00"/>
                </a:solidFill>
              </a:rPr>
              <a:t>A</a:t>
            </a:r>
            <a:r>
              <a:rPr lang="en-US" sz="4800" spc="600" dirty="0">
                <a:solidFill>
                  <a:srgbClr val="FFFF00"/>
                </a:solidFill>
              </a:rPr>
              <a:t>/</a:t>
            </a:r>
            <a:r>
              <a:rPr lang="en-US" sz="4800" dirty="0">
                <a:solidFill>
                  <a:srgbClr val="FFFF00"/>
                </a:solidFill>
              </a:rPr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101925156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9431" y="808055"/>
            <a:ext cx="2984404" cy="1453363"/>
          </a:xfrm>
        </p:spPr>
        <p:txBody>
          <a:bodyPr>
            <a:normAutofit/>
          </a:bodyPr>
          <a:lstStyle/>
          <a:p>
            <a:r>
              <a:rPr lang="en-US" dirty="0"/>
              <a:t>About Speaker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632" y="2261420"/>
            <a:ext cx="3284568" cy="3637935"/>
          </a:xfrm>
        </p:spPr>
        <p:txBody>
          <a:bodyPr>
            <a:normAutofit/>
          </a:bodyPr>
          <a:lstStyle/>
          <a:p>
            <a:r>
              <a:rPr lang="en-US" dirty="0"/>
              <a:t>Operational and Automation Focus</a:t>
            </a:r>
          </a:p>
          <a:p>
            <a:r>
              <a:rPr lang="en-US" dirty="0"/>
              <a:t>Started Working w/SQL Server in 2008</a:t>
            </a:r>
          </a:p>
          <a:p>
            <a:r>
              <a:rPr lang="en-US" dirty="0"/>
              <a:t>Former SAN and Exchange Admin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Twitter: </a:t>
            </a:r>
            <a:r>
              <a:rPr lang="en-US" sz="2400" dirty="0"/>
              <a:t>@</a:t>
            </a:r>
            <a:r>
              <a:rPr lang="en-US" sz="2400" dirty="0" err="1"/>
              <a:t>nanoDBA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Lars.Rasmussen@gmail.com</a:t>
            </a:r>
          </a:p>
          <a:p>
            <a:endParaRPr lang="en-US" dirty="0"/>
          </a:p>
        </p:txBody>
      </p:sp>
      <p:pic>
        <p:nvPicPr>
          <p:cNvPr id="5" name="Picture 4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A67C4C78-F9D6-4A3F-B0E7-54E92694C68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314" y="1822082"/>
            <a:ext cx="4571694" cy="3051605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85033824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3600" y="152400"/>
            <a:ext cx="4743698" cy="632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44870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A99A5FC-431F-48E6-88A5-75761D7429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304800"/>
            <a:ext cx="7772400" cy="2277533"/>
          </a:xfrm>
        </p:spPr>
        <p:txBody>
          <a:bodyPr/>
          <a:lstStyle/>
          <a:p>
            <a:r>
              <a:rPr lang="en-US" dirty="0">
                <a:hlinkClick r:id="rId4"/>
              </a:rPr>
              <a:t>Always On Availability Groups</a:t>
            </a:r>
            <a:endParaRPr lang="en-US" dirty="0"/>
          </a:p>
        </p:txBody>
      </p:sp>
      <p:pic>
        <p:nvPicPr>
          <p:cNvPr id="1026" name="Picture 2" descr="Availability group with five replicas">
            <a:extLst>
              <a:ext uri="{FF2B5EF4-FFF2-40B4-BE49-F238E27FC236}">
                <a16:creationId xmlns:a16="http://schemas.microsoft.com/office/drawing/2014/main" id="{E4082CD6-205B-4304-8A63-FE3F21DE3C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298" y="2057400"/>
            <a:ext cx="7372350" cy="294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8518505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9B22776-36A6-4BFB-B419-962AFB7736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1143000"/>
            <a:ext cx="8839200" cy="396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15824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73A756-BA6F-4607-B635-0F5A243AD9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5125" y="1962150"/>
            <a:ext cx="3333750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635462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A8C8F1B-0FE3-48AE-AFEA-5EC83A824C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69000"/>
            <a:ext cx="9144000" cy="61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83690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D3B473-3E2A-41C9-B6FF-0872DEFC0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56456"/>
            <a:ext cx="9144000" cy="654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12123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362200"/>
            <a:ext cx="9144000" cy="762000"/>
          </a:xfrm>
        </p:spPr>
        <p:txBody>
          <a:bodyPr>
            <a:noAutofit/>
          </a:bodyPr>
          <a:lstStyle/>
          <a:p>
            <a:pPr algn="ctr"/>
            <a:r>
              <a:rPr lang="en-US" sz="6000" dirty="0"/>
              <a:t>DEMO!</a:t>
            </a:r>
            <a:br>
              <a:rPr lang="en-US" sz="6000" dirty="0"/>
            </a:br>
            <a:r>
              <a:rPr lang="en-US" sz="6000" dirty="0"/>
              <a:t>Scripts posted at:</a:t>
            </a:r>
            <a:br>
              <a:rPr lang="en-US" sz="6000" dirty="0"/>
            </a:br>
            <a:endParaRPr lang="en-US" sz="4800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F47D63-C49E-4297-8CE1-9B0D1A75A03E}"/>
              </a:ext>
            </a:extLst>
          </p:cNvPr>
          <p:cNvSpPr txBox="1"/>
          <p:nvPr/>
        </p:nvSpPr>
        <p:spPr>
          <a:xfrm>
            <a:off x="304800" y="3581400"/>
            <a:ext cx="8534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FFF00"/>
                </a:solidFill>
              </a:rPr>
              <a:t>github.co</a:t>
            </a:r>
            <a:r>
              <a:rPr lang="en-US" sz="4800" spc="300" dirty="0">
                <a:solidFill>
                  <a:srgbClr val="FFFF00"/>
                </a:solidFill>
              </a:rPr>
              <a:t>m/</a:t>
            </a:r>
            <a:r>
              <a:rPr lang="en-US" sz="4800" spc="300" dirty="0" err="1">
                <a:solidFill>
                  <a:srgbClr val="FFFF00"/>
                </a:solidFill>
              </a:rPr>
              <a:t>n</a:t>
            </a:r>
            <a:r>
              <a:rPr lang="en-US" sz="4800" dirty="0" err="1">
                <a:solidFill>
                  <a:srgbClr val="FFFF00"/>
                </a:solidFill>
              </a:rPr>
              <a:t>anoDB</a:t>
            </a:r>
            <a:r>
              <a:rPr lang="en-US" sz="4800" spc="600" dirty="0" err="1">
                <a:solidFill>
                  <a:srgbClr val="FFFF00"/>
                </a:solidFill>
              </a:rPr>
              <a:t>A</a:t>
            </a:r>
            <a:r>
              <a:rPr lang="en-US" sz="4800" spc="600" dirty="0">
                <a:solidFill>
                  <a:srgbClr val="FFFF00"/>
                </a:solidFill>
              </a:rPr>
              <a:t>/</a:t>
            </a:r>
            <a:r>
              <a:rPr lang="en-US" sz="4800" dirty="0">
                <a:solidFill>
                  <a:srgbClr val="FFFF00"/>
                </a:solidFill>
              </a:rPr>
              <a:t>demos</a:t>
            </a:r>
          </a:p>
        </p:txBody>
      </p:sp>
    </p:spTree>
    <p:extLst>
      <p:ext uri="{BB962C8B-B14F-4D97-AF65-F5344CB8AC3E}">
        <p14:creationId xmlns:p14="http://schemas.microsoft.com/office/powerpoint/2010/main" val="3876698997"/>
      </p:ext>
    </p:extLst>
  </p:cSld>
  <p:clrMapOvr>
    <a:masterClrMapping/>
  </p:clrMapOvr>
  <p:transition>
    <p:fade thruBlk="1"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148</Words>
  <Application>Microsoft Office PowerPoint</Application>
  <PresentationFormat>On-screen Show (4:3)</PresentationFormat>
  <Paragraphs>30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Consolas</vt:lpstr>
      <vt:lpstr>Celestial</vt:lpstr>
      <vt:lpstr>Building Always On Availability Groups Using PowerShell</vt:lpstr>
      <vt:lpstr>About Speaker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DEMO! Scripts posted at: </vt:lpstr>
      <vt:lpstr>PowerPoint Presentation</vt:lpstr>
      <vt:lpstr>PowerPoint Presentation</vt:lpstr>
      <vt:lpstr> Scripts posted at: </vt:lpstr>
      <vt:lpstr> 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Building Always On Availability Groups Using PowerShell</dc:title>
  <dc:creator>Rasmussen, Lars [Global IT]</dc:creator>
  <cp:lastModifiedBy>Rasmussen, Lars [Global IT]</cp:lastModifiedBy>
  <cp:revision>7</cp:revision>
  <dcterms:created xsi:type="dcterms:W3CDTF">2019-12-09T20:55:32Z</dcterms:created>
  <dcterms:modified xsi:type="dcterms:W3CDTF">2019-12-10T22:56:19Z</dcterms:modified>
</cp:coreProperties>
</file>